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648" r:id="rId1"/>
  </p:sldMasterIdLst>
  <p:notesMasterIdLst>
    <p:notesMasterId r:id="rId13"/>
  </p:notesMasterIdLst>
  <p:sldIdLst>
    <p:sldId id="263" r:id="rId2"/>
    <p:sldId id="325" r:id="rId3"/>
    <p:sldId id="262" r:id="rId4"/>
    <p:sldId id="257" r:id="rId5"/>
    <p:sldId id="326" r:id="rId6"/>
    <p:sldId id="258" r:id="rId7"/>
    <p:sldId id="261" r:id="rId8"/>
    <p:sldId id="259" r:id="rId9"/>
    <p:sldId id="260" r:id="rId10"/>
    <p:sldId id="328" r:id="rId11"/>
    <p:sldId id="329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22"/>
    <p:restoredTop sz="94710"/>
  </p:normalViewPr>
  <p:slideViewPr>
    <p:cSldViewPr snapToGrid="0" snapToObjects="1">
      <p:cViewPr varScale="1">
        <p:scale>
          <a:sx n="110" d="100"/>
          <a:sy n="110" d="100"/>
        </p:scale>
        <p:origin x="192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FF183-9718-EB4C-B369-0708EBA728B4}" type="datetimeFigureOut">
              <a:rPr lang="fr-FR" smtClean="0"/>
              <a:t>18/04/2024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6EAD9-5F8B-734A-B204-5315F80D22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629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C6EAD9-5F8B-734A-B204-5315F80D22C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713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A44B0-008F-DB4D-BC30-A49BEC0A02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463CA9E-951A-1849-8F27-E23C89EFEB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8492B3-242F-A545-AC98-0423B79AE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79EF-8BFF-EF4C-BC07-EE9A1635E6CE}" type="datetime1">
              <a:rPr lang="fr-BE" smtClean="0"/>
              <a:t>18/04/24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A3144D-CA85-974E-9BFE-2545A5C04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0F0C4A-CA2F-CC4C-B780-0CEBB5DC3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5B28-C1C5-4741-90FE-2D9D2DA38C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912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943B47-896B-0D4A-9A2E-E4B2D6526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39CDBE-8BEA-ED49-B6AC-B3CBD02BB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622E4A-73C3-904D-AA78-0BC3B380C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C4AE5-9E47-854B-BA0C-FEE4F2890FF9}" type="datetime1">
              <a:rPr lang="fr-BE" smtClean="0"/>
              <a:t>18/04/24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49D88F-416F-0C4A-AB94-85EAEE7AD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11367B-91CD-D041-B9EC-A9792C8F1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5B28-C1C5-4741-90FE-2D9D2DA38C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732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652E5E-6BF2-DE43-8A68-4CD58629C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1E3AC7-E90D-664A-B4EF-BD39A67EC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CD39A6-D511-3548-8A0E-A305B9073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36C14-151B-A148-9652-49294D49871E}" type="datetime1">
              <a:rPr lang="fr-BE" smtClean="0"/>
              <a:t>18/04/24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41049B-1320-4641-9C6B-7EE1732D9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6B86E4-CE0D-8942-B135-FCCD8C9F9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5B28-C1C5-4741-90FE-2D9D2DA38C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31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40C8BA-4332-A54A-92C5-178C285BF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2ABE5D-DD90-7E49-9AFC-4200BD511F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8EA346-5003-E44C-8F0D-6A0027185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FACD95-0FCC-2047-98DB-32053628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57B1-DD26-F149-80F7-CAF152E3407B}" type="datetime1">
              <a:rPr lang="fr-BE" smtClean="0"/>
              <a:t>18/04/24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3191D3-1CF5-7C43-8164-14B9B12AD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E8D7B4-9AFA-4946-84D8-D5C17A4E0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5B28-C1C5-4741-90FE-2D9D2DA38C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134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AE532-5B33-3C48-AC0B-E2885C61E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AAF304-C856-934F-AD14-E2F3BA585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2EE0C1-D12E-964D-B998-678B12AC29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A8D8244-9E3B-C641-9A38-5BDD2A248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CECA36B-C7C7-F842-8188-5810AF4BF9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394BB2A-990C-7E44-8375-0B237A3DC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6D0C3-2CF7-454E-8C06-40760FCFBCAD}" type="datetime1">
              <a:rPr lang="fr-BE" smtClean="0"/>
              <a:t>18/04/24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6513C02-3BDD-DA43-8AD1-A8E405A99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1A54670-46EF-C945-8CD3-8E4931EA0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5B28-C1C5-4741-90FE-2D9D2DA38C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319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C70590-ABB1-0649-B4B2-CD090C8D4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928CAA-01AB-E640-9BD5-7E807CAE2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60672-1E66-CA4D-B4DC-8C73CEC4509F}" type="datetime1">
              <a:rPr lang="fr-BE" smtClean="0"/>
              <a:t>18/04/24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2B15F0-2734-6246-A116-462E8B2BE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125EF7-21A4-5D4E-9EC6-26599F2F7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5B28-C1C5-4741-90FE-2D9D2DA38C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35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D6D9D52-BF20-B44A-BBED-3EB3C9A13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A9F5-CB44-FD40-B552-01E00F8B3110}" type="datetime1">
              <a:rPr lang="fr-BE" smtClean="0"/>
              <a:t>18/04/24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D4F7C3F-7013-EE46-A5C9-AB2960089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669F9E-A741-3043-A78E-83716B76E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5B28-C1C5-4741-90FE-2D9D2DA38C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61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5BB1CF-B7A9-C04E-A7B6-72D3584C4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38731A-6975-534D-9010-C380192BB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6AE8F4-2732-F546-A9B7-86F5C366DD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3A443B-8FF2-D846-BF6E-5F64AE1CB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CE109-2CF7-804F-A1C4-5AFD36EE9936}" type="datetime1">
              <a:rPr lang="fr-BE" smtClean="0"/>
              <a:t>18/04/24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63C0B2-44B2-024C-BEC9-30717BA22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87B241-17B5-9148-A374-0D7E6E6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5B28-C1C5-4741-90FE-2D9D2DA38C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388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327FF-021C-9441-8502-75934A18D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F0D6082-1A81-4A40-8E72-072C919E2C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62E163F-F796-794A-A516-12011C4AC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96E982-BE65-4242-BDEE-40BB8EF93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9C192-DEDC-5D4A-B696-F85A9F09EF6A}" type="datetime1">
              <a:rPr lang="fr-BE" smtClean="0"/>
              <a:t>18/04/24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44DCC8-6C7D-2846-8535-9C516F81D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67F2D20-15A2-C747-BF29-4D0D06588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5B28-C1C5-4741-90FE-2D9D2DA38C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361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CA527-5F51-974E-AE5C-52552FA66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9931A49-E439-7047-A2CB-42285E1C0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2F2243-4723-4840-AF30-1F50B3641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E4FA2-0B95-FA44-8B6D-D89A5AABFDA7}" type="datetime1">
              <a:rPr lang="fr-BE" smtClean="0"/>
              <a:t>18/04/24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523B30-D9C5-8048-B042-7415659FC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716280-8D32-5E4B-9216-0123FB983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5B28-C1C5-4741-90FE-2D9D2DA38C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301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DD6C85F-2370-4E46-A29C-64F765E9A9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8C12C4D-514E-F64B-878E-8955E8864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2233FC-C6DE-A742-8CD7-5287D2462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5A78-7B62-FC42-903A-B6564AC0A312}" type="datetime1">
              <a:rPr lang="fr-BE" smtClean="0"/>
              <a:t>18/04/24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4CA8EE-C9A5-4542-BF41-50022BEA7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9E4D30-19F1-3B4F-9327-C8D5F285C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5B28-C1C5-4741-90FE-2D9D2DA38C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73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2DA26BA-BD1F-8649-968F-E0D09DB50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05B809-65FB-8B4A-B581-D58D43DCB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6CA3FB-7F45-884F-92BA-F7F1D569A1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12E0C-7D04-C844-B275-EF7E32F531B9}" type="datetime1">
              <a:rPr lang="fr-BE" smtClean="0"/>
              <a:t>18/04/24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701934-822B-074F-A936-EC49166AC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91DA4B-39D3-E14A-BBC9-FA50C4301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45B28-C1C5-4741-90FE-2D9D2DA38C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997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www.facebook.com/tchak.be" TargetMode="External"/><Relationship Id="rId7" Type="http://schemas.openxmlformats.org/officeDocument/2006/relationships/hyperlink" Target="https://www.youtube.com/channel/UCtrMHNz9SvcU4qWhhA4Z8zg/featured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witter.com/tchak_la_revue" TargetMode="External"/><Relationship Id="rId5" Type="http://schemas.openxmlformats.org/officeDocument/2006/relationships/hyperlink" Target="https://be.linkedin.com/company/tchak-la-revue-paysanne-et-citoyenne" TargetMode="External"/><Relationship Id="rId10" Type="http://schemas.openxmlformats.org/officeDocument/2006/relationships/hyperlink" Target="http://www.tchak.be/" TargetMode="External"/><Relationship Id="rId4" Type="http://schemas.openxmlformats.org/officeDocument/2006/relationships/hyperlink" Target="https://www.instagram.com/tchak.be/?hl=fr" TargetMode="Externa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facebook.com/vervicoop/posts/pfbid031ccbv5fMRkwP23FVgTsDGgGAqE9txcpiMYPFj5czRAhExYZbAAysivBpWMCeWTVfl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tchak.be/posts/pfbid0jGzvnkj5Q23FyW2GeNRbUsZnso8UgXseMsySiziQ4EWaAQC4gD4tkfLpdUPmxfrNl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hyperlink" Target="https://www.facebook.com/cchavelange/posts/pfbid02nrwBceUuRQXTPT1NRjCoBWZwbJ7p1K7oXPUoC8QbunvTBnK4xBoD62aXkLBFFpp6l" TargetMode="Externa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facebook.com/vervicoop/posts/pfbid031ccbv5fMRkwP23FVgTsDGgGAqE9txcpiMYPFj5czRAhExYZbAAysivBpWMCeWTVf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info@tchak.be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tchak.b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>
            <a:extLst>
              <a:ext uri="{FF2B5EF4-FFF2-40B4-BE49-F238E27FC236}">
                <a16:creationId xmlns:a16="http://schemas.microsoft.com/office/drawing/2014/main" id="{E809573D-88A8-8D4C-A6A8-F4F33994A681}"/>
              </a:ext>
            </a:extLst>
          </p:cNvPr>
          <p:cNvSpPr/>
          <p:nvPr/>
        </p:nvSpPr>
        <p:spPr>
          <a:xfrm>
            <a:off x="0" y="5497095"/>
            <a:ext cx="12192000" cy="1360906"/>
          </a:xfrm>
          <a:prstGeom prst="triangle">
            <a:avLst>
              <a:gd name="adj" fmla="val 100000"/>
            </a:avLst>
          </a:prstGeom>
          <a:solidFill>
            <a:srgbClr val="E2B639"/>
          </a:solidFill>
          <a:ln>
            <a:solidFill>
              <a:srgbClr val="E2B6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FCBFBA6-E212-764D-8590-DD405F0C920B}"/>
              </a:ext>
            </a:extLst>
          </p:cNvPr>
          <p:cNvSpPr txBox="1"/>
          <p:nvPr/>
        </p:nvSpPr>
        <p:spPr>
          <a:xfrm>
            <a:off x="3335353" y="2967335"/>
            <a:ext cx="5521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Barlow" pitchFamily="2" charset="77"/>
              </a:rPr>
              <a:t>Offres</a:t>
            </a:r>
          </a:p>
          <a:p>
            <a:pPr algn="ctr"/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Barlow" pitchFamily="2" charset="77"/>
              </a:rPr>
              <a:t>communication | campagne</a:t>
            </a:r>
          </a:p>
        </p:txBody>
      </p:sp>
      <p:pic>
        <p:nvPicPr>
          <p:cNvPr id="3" name="Image 2" descr="Une image contenant Police, texte, logo, Graphique&#10;&#10;Description générée automatiquement">
            <a:extLst>
              <a:ext uri="{FF2B5EF4-FFF2-40B4-BE49-F238E27FC236}">
                <a16:creationId xmlns:a16="http://schemas.microsoft.com/office/drawing/2014/main" id="{F925D98B-F785-9918-D904-3E538690B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2508" y="512511"/>
            <a:ext cx="1409493" cy="61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6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>
            <a:extLst>
              <a:ext uri="{FF2B5EF4-FFF2-40B4-BE49-F238E27FC236}">
                <a16:creationId xmlns:a16="http://schemas.microsoft.com/office/drawing/2014/main" id="{E809573D-88A8-8D4C-A6A8-F4F33994A681}"/>
              </a:ext>
            </a:extLst>
          </p:cNvPr>
          <p:cNvSpPr/>
          <p:nvPr/>
        </p:nvSpPr>
        <p:spPr>
          <a:xfrm>
            <a:off x="0" y="5497095"/>
            <a:ext cx="12192000" cy="1360906"/>
          </a:xfrm>
          <a:prstGeom prst="triangle">
            <a:avLst>
              <a:gd name="adj" fmla="val 100000"/>
            </a:avLst>
          </a:prstGeom>
          <a:solidFill>
            <a:srgbClr val="E2B639"/>
          </a:solidFill>
          <a:ln>
            <a:solidFill>
              <a:srgbClr val="E2B6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CA4DCF4-B919-5D42-B834-4D475DFE3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F95B5EE-A46F-FD57-C320-DBFF003D0C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3136" y="648849"/>
            <a:ext cx="1160664" cy="4347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05145B4-80AC-29AC-1AC1-DEB45609A6F6}"/>
              </a:ext>
            </a:extLst>
          </p:cNvPr>
          <p:cNvSpPr txBox="1"/>
          <p:nvPr/>
        </p:nvSpPr>
        <p:spPr>
          <a:xfrm rot="21246715">
            <a:off x="6685052" y="5872954"/>
            <a:ext cx="5203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latin typeface="Barlow" pitchFamily="2" charset="77"/>
              </a:rPr>
              <a:t>Offres communication | campagne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40B6EC-D22A-D4FB-A139-0C6D25A2A92C}"/>
              </a:ext>
            </a:extLst>
          </p:cNvPr>
          <p:cNvSpPr txBox="1"/>
          <p:nvPr/>
        </p:nvSpPr>
        <p:spPr>
          <a:xfrm>
            <a:off x="4029268" y="2343923"/>
            <a:ext cx="690285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>
                <a:latin typeface="Barlow" pitchFamily="2" charset="77"/>
              </a:rPr>
              <a:t>C</a:t>
            </a:r>
            <a:r>
              <a:rPr lang="fr-BE" dirty="0">
                <a:effectLst/>
                <a:latin typeface="Barlow" pitchFamily="2" charset="77"/>
              </a:rPr>
              <a:t>oopérative de presse rassemblant plus de 500 </a:t>
            </a:r>
            <a:r>
              <a:rPr lang="fr-BE" dirty="0" err="1">
                <a:effectLst/>
                <a:latin typeface="Barlow" pitchFamily="2" charset="77"/>
              </a:rPr>
              <a:t>coopérateur·ices</a:t>
            </a:r>
            <a:br>
              <a:rPr lang="fr-BE" dirty="0">
                <a:latin typeface="Barlow" pitchFamily="2" charset="77"/>
              </a:rPr>
            </a:br>
            <a:r>
              <a:rPr lang="fr-BE" dirty="0">
                <a:latin typeface="Barlow" pitchFamily="2" charset="77"/>
              </a:rPr>
              <a:t>et 29 partenaires en Belgique francophone.</a:t>
            </a:r>
            <a:endParaRPr lang="fr-BE" dirty="0">
              <a:effectLst/>
              <a:latin typeface="Barlow" pitchFamily="2" charset="77"/>
            </a:endParaRPr>
          </a:p>
          <a:p>
            <a:endParaRPr lang="fr-BE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rlow" pitchFamily="2" charset="77"/>
              </a:rPr>
              <a:t>Trimestriel de 112 pages sur les dessous de notre alimentation. </a:t>
            </a:r>
          </a:p>
          <a:p>
            <a:endParaRPr lang="fr-FR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rlow" pitchFamily="2" charset="77"/>
              </a:rPr>
              <a:t>S’adresse aux </a:t>
            </a:r>
            <a:r>
              <a:rPr lang="fr-FR" dirty="0" err="1">
                <a:latin typeface="Barlow" pitchFamily="2" charset="77"/>
              </a:rPr>
              <a:t>mangeur·euse·s</a:t>
            </a:r>
            <a:r>
              <a:rPr lang="fr-FR" dirty="0">
                <a:latin typeface="Barlow" pitchFamily="2" charset="77"/>
              </a:rPr>
              <a:t> qui veulent se reconnecter </a:t>
            </a:r>
            <a:br>
              <a:rPr lang="fr-FR" dirty="0">
                <a:latin typeface="Barlow" pitchFamily="2" charset="77"/>
              </a:rPr>
            </a:br>
            <a:r>
              <a:rPr lang="fr-FR" dirty="0">
                <a:latin typeface="Barlow" pitchFamily="2" charset="77"/>
              </a:rPr>
              <a:t>avec le monde paysan.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rlow" pitchFamily="2" charset="77"/>
              </a:rPr>
              <a:t>Présent sur </a:t>
            </a:r>
            <a:r>
              <a:rPr lang="fr-BE" dirty="0">
                <a:latin typeface="Barlow" pitchFamily="2" charset="77"/>
                <a:hlinkClick r:id="rId3"/>
              </a:rPr>
              <a:t>Facebook</a:t>
            </a:r>
            <a:r>
              <a:rPr lang="fr-BE" dirty="0">
                <a:effectLst/>
                <a:latin typeface="Barlow" pitchFamily="2" charset="77"/>
              </a:rPr>
              <a:t>, </a:t>
            </a:r>
            <a:r>
              <a:rPr lang="fr-BE" dirty="0">
                <a:latin typeface="Barlow" pitchFamily="2" charset="77"/>
                <a:hlinkClick r:id="rId4"/>
              </a:rPr>
              <a:t>Instagram,</a:t>
            </a:r>
            <a:r>
              <a:rPr lang="fr-BE" dirty="0">
                <a:effectLst/>
                <a:latin typeface="Barlow" pitchFamily="2" charset="77"/>
              </a:rPr>
              <a:t> </a:t>
            </a:r>
            <a:r>
              <a:rPr lang="fr-BE" dirty="0">
                <a:latin typeface="Barlow" pitchFamily="2" charset="77"/>
                <a:hlinkClick r:id="rId5"/>
              </a:rPr>
              <a:t>LinkedIn</a:t>
            </a:r>
            <a:r>
              <a:rPr lang="fr-BE" dirty="0">
                <a:effectLst/>
                <a:latin typeface="Barlow" pitchFamily="2" charset="77"/>
              </a:rPr>
              <a:t>, </a:t>
            </a:r>
            <a:r>
              <a:rPr lang="fr-BE" dirty="0">
                <a:effectLst/>
                <a:latin typeface="Barlow" pitchFamily="2" charset="77"/>
                <a:hlinkClick r:id="rId6"/>
              </a:rPr>
              <a:t>Twitter </a:t>
            </a:r>
            <a:r>
              <a:rPr lang="fr-BE" dirty="0">
                <a:effectLst/>
                <a:latin typeface="Barlow" pitchFamily="2" charset="77"/>
              </a:rPr>
              <a:t>et </a:t>
            </a:r>
            <a:r>
              <a:rPr lang="fr-BE" dirty="0">
                <a:latin typeface="Barlow" pitchFamily="2" charset="77"/>
                <a:hlinkClick r:id="rId7"/>
              </a:rPr>
              <a:t>Youtube</a:t>
            </a:r>
            <a:r>
              <a:rPr lang="fr-BE" dirty="0">
                <a:effectLst/>
                <a:latin typeface="Barlow" pitchFamily="2" charset="77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9AB1BA-AF43-D483-408A-AA25580E8B8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498" y="675091"/>
            <a:ext cx="2388564" cy="55078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BCC9FF4-1340-51FC-B092-B3FDC939E88A}"/>
              </a:ext>
            </a:extLst>
          </p:cNvPr>
          <p:cNvSpPr txBox="1"/>
          <p:nvPr/>
        </p:nvSpPr>
        <p:spPr>
          <a:xfrm>
            <a:off x="4029268" y="1314410"/>
            <a:ext cx="4377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Barlow" pitchFamily="2" charset="77"/>
              </a:rPr>
              <a:t>Qui sommes-nous ? </a:t>
            </a:r>
          </a:p>
        </p:txBody>
      </p:sp>
      <p:pic>
        <p:nvPicPr>
          <p:cNvPr id="7" name="Image 6" descr="Une image contenant texte, Publicité, Prospectus, Publication&#10;&#10;Description générée automatiquement">
            <a:extLst>
              <a:ext uri="{FF2B5EF4-FFF2-40B4-BE49-F238E27FC236}">
                <a16:creationId xmlns:a16="http://schemas.microsoft.com/office/drawing/2014/main" id="{3C9D751F-798E-2F37-EBFA-9B38E6E751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228734">
            <a:off x="7882685" y="403132"/>
            <a:ext cx="3837095" cy="13609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C0AE7FC-9DD2-786A-C909-54549F8A274D}"/>
              </a:ext>
            </a:extLst>
          </p:cNvPr>
          <p:cNvSpPr txBox="1"/>
          <p:nvPr/>
        </p:nvSpPr>
        <p:spPr>
          <a:xfrm>
            <a:off x="4029268" y="5272790"/>
            <a:ext cx="305443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hlinkClick r:id="rId10"/>
              </a:rPr>
              <a:t>www.tchak.be</a:t>
            </a:r>
            <a:endParaRPr lang="fr-FR" sz="2800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6463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>
            <a:extLst>
              <a:ext uri="{FF2B5EF4-FFF2-40B4-BE49-F238E27FC236}">
                <a16:creationId xmlns:a16="http://schemas.microsoft.com/office/drawing/2014/main" id="{E809573D-88A8-8D4C-A6A8-F4F33994A681}"/>
              </a:ext>
            </a:extLst>
          </p:cNvPr>
          <p:cNvSpPr/>
          <p:nvPr/>
        </p:nvSpPr>
        <p:spPr>
          <a:xfrm>
            <a:off x="0" y="5497095"/>
            <a:ext cx="12192000" cy="1360906"/>
          </a:xfrm>
          <a:prstGeom prst="triangle">
            <a:avLst>
              <a:gd name="adj" fmla="val 100000"/>
            </a:avLst>
          </a:prstGeom>
          <a:solidFill>
            <a:srgbClr val="E2B639"/>
          </a:solidFill>
          <a:ln>
            <a:solidFill>
              <a:srgbClr val="E2B6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FCBFBA6-E212-764D-8590-DD405F0C920B}"/>
              </a:ext>
            </a:extLst>
          </p:cNvPr>
          <p:cNvSpPr txBox="1"/>
          <p:nvPr/>
        </p:nvSpPr>
        <p:spPr>
          <a:xfrm>
            <a:off x="1233421" y="964362"/>
            <a:ext cx="8988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Barlow" pitchFamily="2" charset="77"/>
              </a:rPr>
              <a:t>Quels partenaires annonceurs acceptons-nous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2147E5-D134-7A49-AD46-196E0A5C8039}"/>
              </a:ext>
            </a:extLst>
          </p:cNvPr>
          <p:cNvSpPr txBox="1"/>
          <p:nvPr/>
        </p:nvSpPr>
        <p:spPr>
          <a:xfrm>
            <a:off x="1233421" y="1844372"/>
            <a:ext cx="68339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Vous êtes une administration et vous avez une information à communiquer aux citoyennes et aux citoyens.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600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Vous êtes une ASBL d’éducation permanente et vous avez un message à diffuser auprès du grand public.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600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Vous êtes une ONG active dans la défense de l’environnement, des droits sociaux ou autre, et vous voulez diffuser une nouvelle campagne.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600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Vous êtes une entreprise de l’économie sociale et vous souhaitez communiquer sur vos services.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600" b="1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600" b="1" dirty="0">
              <a:latin typeface="Barlow" pitchFamily="2" charset="77"/>
            </a:endParaRPr>
          </a:p>
          <a:p>
            <a:r>
              <a:rPr lang="fr-BE" sz="1600" dirty="0">
                <a:latin typeface="Barlow" pitchFamily="2" charset="77"/>
              </a:rPr>
              <a:t>Bref, vous avez </a:t>
            </a:r>
            <a:r>
              <a:rPr lang="fr-BE" sz="1600" dirty="0">
                <a:solidFill>
                  <a:srgbClr val="222A35"/>
                </a:solidFill>
                <a:effectLst/>
                <a:latin typeface="Barlow" pitchFamily="2" charset="77"/>
                <a:ea typeface="Verdana" panose="020B0604030504040204" pitchFamily="34" charset="0"/>
                <a:cs typeface="Times New Roman" panose="02020603050405020304" pitchFamily="18" charset="0"/>
              </a:rPr>
              <a:t>une éthique, des valeurs et êtes ouvert sur le monde</a:t>
            </a:r>
            <a:endParaRPr lang="fr-BE" sz="1600" b="1" dirty="0">
              <a:latin typeface="Barlow" pitchFamily="2" charset="77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3F7F2B-546E-3344-8332-FE0E2ADEE0B5}"/>
              </a:ext>
            </a:extLst>
          </p:cNvPr>
          <p:cNvSpPr txBox="1"/>
          <p:nvPr/>
        </p:nvSpPr>
        <p:spPr>
          <a:xfrm rot="21246715">
            <a:off x="7452214" y="5910312"/>
            <a:ext cx="3655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Barlow" pitchFamily="2" charset="77"/>
              </a:rPr>
              <a:t>Offres communication | campagne</a:t>
            </a:r>
          </a:p>
        </p:txBody>
      </p:sp>
      <p:pic>
        <p:nvPicPr>
          <p:cNvPr id="1026" name="Picture 2" descr="Les valeurs donnent du sens à l'action - KLF Communication">
            <a:extLst>
              <a:ext uri="{FF2B5EF4-FFF2-40B4-BE49-F238E27FC236}">
                <a16:creationId xmlns:a16="http://schemas.microsoft.com/office/drawing/2014/main" id="{514AA8ED-4DC3-DBD0-9FCF-136969FD7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6015">
            <a:off x="8108598" y="2347015"/>
            <a:ext cx="3435350" cy="1905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 descr="Une image contenant Police, texte, logo, Graphique&#10;&#10;Description générée automatiquement">
            <a:extLst>
              <a:ext uri="{FF2B5EF4-FFF2-40B4-BE49-F238E27FC236}">
                <a16:creationId xmlns:a16="http://schemas.microsoft.com/office/drawing/2014/main" id="{90955095-AD3D-26D9-1BA8-A373B7A28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2508" y="512511"/>
            <a:ext cx="1409493" cy="61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11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>
            <a:extLst>
              <a:ext uri="{FF2B5EF4-FFF2-40B4-BE49-F238E27FC236}">
                <a16:creationId xmlns:a16="http://schemas.microsoft.com/office/drawing/2014/main" id="{E809573D-88A8-8D4C-A6A8-F4F33994A681}"/>
              </a:ext>
            </a:extLst>
          </p:cNvPr>
          <p:cNvSpPr/>
          <p:nvPr/>
        </p:nvSpPr>
        <p:spPr>
          <a:xfrm>
            <a:off x="0" y="5497095"/>
            <a:ext cx="12192000" cy="1360906"/>
          </a:xfrm>
          <a:prstGeom prst="triangle">
            <a:avLst>
              <a:gd name="adj" fmla="val 100000"/>
            </a:avLst>
          </a:prstGeom>
          <a:solidFill>
            <a:srgbClr val="E2B639"/>
          </a:solidFill>
          <a:ln>
            <a:solidFill>
              <a:srgbClr val="E2B6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2147E5-D134-7A49-AD46-196E0A5C8039}"/>
              </a:ext>
            </a:extLst>
          </p:cNvPr>
          <p:cNvSpPr txBox="1"/>
          <p:nvPr/>
        </p:nvSpPr>
        <p:spPr>
          <a:xfrm>
            <a:off x="1233421" y="2203600"/>
            <a:ext cx="68339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600" b="1" dirty="0">
                <a:latin typeface="Barlow" pitchFamily="2" charset="77"/>
              </a:rPr>
              <a:t>Périodicité</a:t>
            </a:r>
            <a:br>
              <a:rPr lang="fr-BE" sz="1600" b="1" dirty="0">
                <a:latin typeface="Barlow" pitchFamily="2" charset="77"/>
              </a:rPr>
            </a:br>
            <a:r>
              <a:rPr lang="fr-BE" sz="1600" dirty="0">
                <a:latin typeface="Barlow" pitchFamily="2" charset="77"/>
              </a:rPr>
              <a:t>Revue trimestrielle, 112 pages, format 16x24.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BE" sz="1600" dirty="0">
              <a:latin typeface="Barlow" pitchFamily="2" charset="77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600" b="1" dirty="0">
                <a:latin typeface="Barlow" pitchFamily="2" charset="77"/>
              </a:rPr>
              <a:t>Diffusion payante et audience</a:t>
            </a:r>
            <a:br>
              <a:rPr lang="fr-BE" sz="1600" b="1" dirty="0">
                <a:latin typeface="Barlow" pitchFamily="2" charset="77"/>
              </a:rPr>
            </a:br>
            <a:r>
              <a:rPr lang="fr-BE" sz="1600" dirty="0">
                <a:latin typeface="Barlow" pitchFamily="2" charset="77"/>
              </a:rPr>
              <a:t>1.500 exemplaires / 3.000 lecteurs.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BE" sz="1600" dirty="0">
              <a:latin typeface="Barlow" pitchFamily="2" charset="77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600" b="1" dirty="0">
                <a:latin typeface="Barlow" pitchFamily="2" charset="77"/>
              </a:rPr>
              <a:t>Réseaux sociaux sociaux</a:t>
            </a:r>
            <a:br>
              <a:rPr lang="fr-BE" sz="1600" dirty="0">
                <a:latin typeface="Barlow" pitchFamily="2" charset="77"/>
              </a:rPr>
            </a:br>
            <a:r>
              <a:rPr lang="fr-BE" sz="1600" dirty="0">
                <a:latin typeface="Barlow" pitchFamily="2" charset="77"/>
              </a:rPr>
              <a:t>11.000 followers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BE" sz="1600" dirty="0">
              <a:latin typeface="Barlow" pitchFamily="2" charset="77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600" b="1" dirty="0">
                <a:latin typeface="Barlow" pitchFamily="2" charset="77"/>
              </a:rPr>
              <a:t>Newsletter (2 par mois)</a:t>
            </a:r>
            <a:br>
              <a:rPr lang="fr-BE" sz="1600" dirty="0">
                <a:latin typeface="Barlow" pitchFamily="2" charset="77"/>
              </a:rPr>
            </a:br>
            <a:r>
              <a:rPr lang="fr-BE" sz="1600" dirty="0">
                <a:latin typeface="Barlow" pitchFamily="2" charset="77"/>
              </a:rPr>
              <a:t>1.300 </a:t>
            </a:r>
            <a:r>
              <a:rPr lang="fr-BE" sz="1600" dirty="0" err="1">
                <a:latin typeface="Barlow" pitchFamily="2" charset="77"/>
              </a:rPr>
              <a:t>abonné·es</a:t>
            </a:r>
            <a:endParaRPr lang="fr-BE" sz="1600" dirty="0">
              <a:latin typeface="Barlow" pitchFamily="2" charset="77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3F7F2B-546E-3344-8332-FE0E2ADEE0B5}"/>
              </a:ext>
            </a:extLst>
          </p:cNvPr>
          <p:cNvSpPr txBox="1"/>
          <p:nvPr/>
        </p:nvSpPr>
        <p:spPr>
          <a:xfrm rot="21246715">
            <a:off x="7452214" y="5910312"/>
            <a:ext cx="3655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Barlow" pitchFamily="2" charset="77"/>
              </a:rPr>
              <a:t>Offre communication | campagne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5DA1093-06CD-0BE2-E9EB-34BABC9E515A}"/>
              </a:ext>
            </a:extLst>
          </p:cNvPr>
          <p:cNvSpPr txBox="1"/>
          <p:nvPr/>
        </p:nvSpPr>
        <p:spPr>
          <a:xfrm>
            <a:off x="1233421" y="964362"/>
            <a:ext cx="8988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Barlow" pitchFamily="2" charset="77"/>
              </a:rPr>
              <a:t>Quelles est notre diffusion payante et nos audiences ? </a:t>
            </a:r>
          </a:p>
        </p:txBody>
      </p:sp>
      <p:pic>
        <p:nvPicPr>
          <p:cNvPr id="7" name="Image 6" descr="Une image contenant texte, Publicité, Prospectus, Publication&#10;&#10;Description générée automatiquement">
            <a:extLst>
              <a:ext uri="{FF2B5EF4-FFF2-40B4-BE49-F238E27FC236}">
                <a16:creationId xmlns:a16="http://schemas.microsoft.com/office/drawing/2014/main" id="{D97C1F36-4701-DA45-247E-533D97391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28734">
            <a:off x="5946410" y="3623574"/>
            <a:ext cx="5759243" cy="2042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 10" descr="Une image contenant Police, texte, logo, Graphique&#10;&#10;Description générée automatiquement">
            <a:extLst>
              <a:ext uri="{FF2B5EF4-FFF2-40B4-BE49-F238E27FC236}">
                <a16:creationId xmlns:a16="http://schemas.microsoft.com/office/drawing/2014/main" id="{0295988E-9CDE-BE1F-0449-2A086EF51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2508" y="512511"/>
            <a:ext cx="1409493" cy="61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73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121C2A7-33E8-EB48-9B45-159DD92EC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8196">
            <a:off x="8140807" y="1822642"/>
            <a:ext cx="3309091" cy="33090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riangle 3">
            <a:extLst>
              <a:ext uri="{FF2B5EF4-FFF2-40B4-BE49-F238E27FC236}">
                <a16:creationId xmlns:a16="http://schemas.microsoft.com/office/drawing/2014/main" id="{E809573D-88A8-8D4C-A6A8-F4F33994A681}"/>
              </a:ext>
            </a:extLst>
          </p:cNvPr>
          <p:cNvSpPr/>
          <p:nvPr/>
        </p:nvSpPr>
        <p:spPr>
          <a:xfrm>
            <a:off x="0" y="5497095"/>
            <a:ext cx="12192000" cy="1360906"/>
          </a:xfrm>
          <a:prstGeom prst="triangle">
            <a:avLst>
              <a:gd name="adj" fmla="val 100000"/>
            </a:avLst>
          </a:prstGeom>
          <a:solidFill>
            <a:srgbClr val="E2B639"/>
          </a:solidFill>
          <a:ln>
            <a:solidFill>
              <a:srgbClr val="E2B6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0B03F01-8D9C-5D44-B2FE-1F1C13796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3317" y="648849"/>
            <a:ext cx="1160664" cy="43473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22147E5-D134-7A49-AD46-196E0A5C8039}"/>
              </a:ext>
            </a:extLst>
          </p:cNvPr>
          <p:cNvSpPr txBox="1"/>
          <p:nvPr/>
        </p:nvSpPr>
        <p:spPr>
          <a:xfrm>
            <a:off x="1233421" y="2129440"/>
            <a:ext cx="85619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Il est instruit, assez critique et souvent engagé sur le terrain</a:t>
            </a:r>
            <a:br>
              <a:rPr lang="fr-BE" sz="1600" dirty="0">
                <a:latin typeface="Barlow" pitchFamily="2" charset="77"/>
              </a:rPr>
            </a:br>
            <a:r>
              <a:rPr lang="fr-BE" sz="1600" dirty="0">
                <a:latin typeface="Barlow" pitchFamily="2" charset="77"/>
              </a:rPr>
              <a:t> (militance, volontariat, bénévolat, initiatives citoyennes, </a:t>
            </a:r>
            <a:r>
              <a:rPr lang="fr-BE" sz="1600" dirty="0" err="1">
                <a:latin typeface="Barlow" pitchFamily="2" charset="77"/>
              </a:rPr>
              <a:t>etc</a:t>
            </a:r>
            <a:r>
              <a:rPr lang="fr-BE" sz="1600" dirty="0">
                <a:latin typeface="Barlow" pitchFamily="2" charset="77"/>
              </a:rPr>
              <a:t>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BE" sz="1600" dirty="0">
              <a:latin typeface="Barlow" pitchFamily="2" charset="77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Il s'intéresse aux systèmes alimentaires et à leurs impacts </a:t>
            </a:r>
            <a:br>
              <a:rPr lang="fr-BE" sz="1600" dirty="0">
                <a:latin typeface="Barlow" pitchFamily="2" charset="77"/>
              </a:rPr>
            </a:br>
            <a:r>
              <a:rPr lang="fr-BE" sz="1600" dirty="0">
                <a:latin typeface="Barlow" pitchFamily="2" charset="77"/>
              </a:rPr>
              <a:t>sur l’environnement, la société, l’économie et la santé publique.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BE" sz="1600" dirty="0">
              <a:latin typeface="Barlow" pitchFamily="2" charset="77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Plus largement, il est sensible aux questions relatives </a:t>
            </a:r>
            <a:br>
              <a:rPr lang="fr-BE" sz="1600" dirty="0">
                <a:latin typeface="Barlow" pitchFamily="2" charset="77"/>
              </a:rPr>
            </a:br>
            <a:r>
              <a:rPr lang="fr-BE" sz="1600" dirty="0">
                <a:latin typeface="Barlow" pitchFamily="2" charset="77"/>
              </a:rPr>
              <a:t>à la transition, à la </a:t>
            </a:r>
            <a:r>
              <a:rPr lang="fr-BE" sz="1600" dirty="0" err="1">
                <a:latin typeface="Barlow" pitchFamily="2" charset="77"/>
              </a:rPr>
              <a:t>jsutice</a:t>
            </a:r>
            <a:r>
              <a:rPr lang="fr-BE" sz="1600" dirty="0">
                <a:latin typeface="Barlow" pitchFamily="2" charset="77"/>
              </a:rPr>
              <a:t> sociale et aux valeurs démocratiques.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BE" sz="1600" dirty="0">
              <a:latin typeface="Barlow" pitchFamily="2" charset="77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Selon l'image renvoyée par nos réseaux sociaux, il est un peu </a:t>
            </a:r>
            <a:br>
              <a:rPr lang="fr-BE" sz="1600" dirty="0">
                <a:latin typeface="Barlow" pitchFamily="2" charset="77"/>
              </a:rPr>
            </a:br>
            <a:r>
              <a:rPr lang="fr-BE" sz="1600" dirty="0">
                <a:latin typeface="Barlow" pitchFamily="2" charset="77"/>
              </a:rPr>
              <a:t>plus féminin que masculin, principalement actif (25-54 ans) </a:t>
            </a:r>
            <a:br>
              <a:rPr lang="fr-BE" sz="1600" dirty="0">
                <a:latin typeface="Barlow" pitchFamily="2" charset="77"/>
              </a:rPr>
            </a:br>
            <a:r>
              <a:rPr lang="fr-BE" sz="1600" dirty="0">
                <a:latin typeface="Barlow" pitchFamily="2" charset="77"/>
              </a:rPr>
              <a:t>et travaille en région bruxelloise ou dans les grandes </a:t>
            </a:r>
            <a:br>
              <a:rPr lang="fr-BE" sz="1600" dirty="0">
                <a:latin typeface="Barlow" pitchFamily="2" charset="77"/>
              </a:rPr>
            </a:br>
            <a:r>
              <a:rPr lang="fr-BE" sz="1600" dirty="0">
                <a:latin typeface="Barlow" pitchFamily="2" charset="77"/>
              </a:rPr>
              <a:t>agglomérations wallonnes.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BE" sz="1600" dirty="0">
              <a:latin typeface="Barlow" pitchFamily="2" charset="77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3F7F2B-546E-3344-8332-FE0E2ADEE0B5}"/>
              </a:ext>
            </a:extLst>
          </p:cNvPr>
          <p:cNvSpPr txBox="1"/>
          <p:nvPr/>
        </p:nvSpPr>
        <p:spPr>
          <a:xfrm rot="21246715">
            <a:off x="7452214" y="5910312"/>
            <a:ext cx="3655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Barlow" pitchFamily="2" charset="77"/>
              </a:rPr>
              <a:t>Offre communication | campagne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5DA1093-06CD-0BE2-E9EB-34BABC9E515A}"/>
              </a:ext>
            </a:extLst>
          </p:cNvPr>
          <p:cNvSpPr txBox="1"/>
          <p:nvPr/>
        </p:nvSpPr>
        <p:spPr>
          <a:xfrm>
            <a:off x="1233421" y="964362"/>
            <a:ext cx="9209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Barlow" pitchFamily="2" charset="77"/>
              </a:rPr>
              <a:t>Quel est le profil de nos lecteurs, de nos lectrices et de nos followers</a:t>
            </a:r>
          </a:p>
        </p:txBody>
      </p:sp>
    </p:spTree>
    <p:extLst>
      <p:ext uri="{BB962C8B-B14F-4D97-AF65-F5344CB8AC3E}">
        <p14:creationId xmlns:p14="http://schemas.microsoft.com/office/powerpoint/2010/main" val="1667870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534239D-B5BB-2B4B-9046-A54AC0CCF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40517">
            <a:off x="10088281" y="1918436"/>
            <a:ext cx="2481974" cy="3695001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22147E5-D134-7A49-AD46-196E0A5C8039}"/>
              </a:ext>
            </a:extLst>
          </p:cNvPr>
          <p:cNvSpPr txBox="1"/>
          <p:nvPr/>
        </p:nvSpPr>
        <p:spPr>
          <a:xfrm>
            <a:off x="986329" y="1622861"/>
            <a:ext cx="557359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BE" sz="1600" b="1" dirty="0">
                <a:latin typeface="Barlow" pitchFamily="2" charset="77"/>
              </a:rPr>
              <a:t>Format</a:t>
            </a:r>
            <a:br>
              <a:rPr lang="fr-BE" sz="1600" b="1" dirty="0">
                <a:latin typeface="Barlow" pitchFamily="2" charset="77"/>
              </a:rPr>
            </a:br>
            <a:r>
              <a:rPr lang="fr-BE" sz="1600" dirty="0">
                <a:latin typeface="Barlow" pitchFamily="2" charset="77"/>
              </a:rPr>
              <a:t>Pleine page (16x24) dans un encadré de 13.5 x 21</a:t>
            </a:r>
          </a:p>
          <a:p>
            <a:r>
              <a:rPr lang="fr-BE" sz="1600" b="1" dirty="0">
                <a:latin typeface="Barlow" pitchFamily="2" charset="77"/>
              </a:rPr>
              <a:t> </a:t>
            </a:r>
            <a:endParaRPr lang="fr-BE" sz="1600" dirty="0">
              <a:latin typeface="Barlow" pitchFamily="2" charset="77"/>
            </a:endParaRPr>
          </a:p>
          <a:p>
            <a:pPr lvl="0"/>
            <a:r>
              <a:rPr lang="fr-BE" sz="1600" b="1" dirty="0">
                <a:latin typeface="Barlow" pitchFamily="2" charset="77"/>
              </a:rPr>
              <a:t>Mise en page</a:t>
            </a:r>
          </a:p>
          <a:p>
            <a:pPr lvl="0"/>
            <a:r>
              <a:rPr lang="fr-BE" sz="1600" dirty="0">
                <a:latin typeface="Barlow" pitchFamily="2" charset="77"/>
              </a:rPr>
              <a:t>Réalisée par nos graphistes. Éléments à fournir :</a:t>
            </a:r>
          </a:p>
          <a:p>
            <a:endParaRPr lang="fr-BE" sz="1600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Titre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2 ou 3 intertitres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Texte 1.750 à 2.000 signes maximum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1 ou 2 photos (300 DPI)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Logo de votre entreprise / organisation (300 DPI)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E809573D-88A8-8D4C-A6A8-F4F33994A681}"/>
              </a:ext>
            </a:extLst>
          </p:cNvPr>
          <p:cNvSpPr/>
          <p:nvPr/>
        </p:nvSpPr>
        <p:spPr>
          <a:xfrm>
            <a:off x="0" y="5497095"/>
            <a:ext cx="12192000" cy="1360906"/>
          </a:xfrm>
          <a:prstGeom prst="triangle">
            <a:avLst>
              <a:gd name="adj" fmla="val 100000"/>
            </a:avLst>
          </a:prstGeom>
          <a:solidFill>
            <a:srgbClr val="E2B639"/>
          </a:solidFill>
          <a:ln>
            <a:solidFill>
              <a:srgbClr val="E2B6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5583F0-427F-DE41-8E52-1C6702B88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26546">
            <a:off x="7709905" y="98126"/>
            <a:ext cx="2986290" cy="444579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48DF189-7D5C-3C47-90F3-86665032C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56498">
            <a:off x="6430121" y="1361838"/>
            <a:ext cx="2972502" cy="4425268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58DDE3D-7669-7CDC-D4E1-F5694EE6E5EA}"/>
              </a:ext>
            </a:extLst>
          </p:cNvPr>
          <p:cNvSpPr txBox="1"/>
          <p:nvPr/>
        </p:nvSpPr>
        <p:spPr>
          <a:xfrm rot="21246715">
            <a:off x="7452214" y="5910312"/>
            <a:ext cx="3655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Barlow" pitchFamily="2" charset="77"/>
              </a:rPr>
              <a:t>Offre communication | campagne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9DABAC-5D2E-220A-91BD-F8C3506CEE93}"/>
              </a:ext>
            </a:extLst>
          </p:cNvPr>
          <p:cNvSpPr txBox="1"/>
          <p:nvPr/>
        </p:nvSpPr>
        <p:spPr>
          <a:xfrm>
            <a:off x="961279" y="664304"/>
            <a:ext cx="4377976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Barlow" pitchFamily="2" charset="77"/>
              </a:rPr>
              <a:t>Proposition 1 : publireportage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EF3AD5-4379-9D71-6383-0C43D87C6084}"/>
              </a:ext>
            </a:extLst>
          </p:cNvPr>
          <p:cNvSpPr txBox="1"/>
          <p:nvPr/>
        </p:nvSpPr>
        <p:spPr>
          <a:xfrm>
            <a:off x="986329" y="4538209"/>
            <a:ext cx="5414471" cy="116955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fr-BE" sz="1600" b="1" dirty="0">
                <a:latin typeface="Barlow" pitchFamily="2" charset="77"/>
              </a:rPr>
              <a:t>Atouts</a:t>
            </a:r>
          </a:p>
          <a:p>
            <a:pPr lvl="0"/>
            <a:endParaRPr lang="fr-BE" sz="1800" dirty="0">
              <a:latin typeface="Barlow" pitchFamily="2" charset="77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dirty="0">
                <a:latin typeface="Barlow" pitchFamily="2" charset="77"/>
              </a:rPr>
              <a:t>Cadre engageant (revue et impression de qualité)</a:t>
            </a:r>
            <a:br>
              <a:rPr lang="fr-BE" dirty="0">
                <a:latin typeface="Barlow" pitchFamily="2" charset="77"/>
              </a:rPr>
            </a:br>
            <a:r>
              <a:rPr lang="fr-BE" dirty="0">
                <a:latin typeface="Barlow" pitchFamily="2" charset="77"/>
              </a:rPr>
              <a:t>et vrai intérêt de lecture</a:t>
            </a:r>
            <a:endParaRPr lang="fr-BE" sz="1800" dirty="0"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74150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>
            <a:extLst>
              <a:ext uri="{FF2B5EF4-FFF2-40B4-BE49-F238E27FC236}">
                <a16:creationId xmlns:a16="http://schemas.microsoft.com/office/drawing/2014/main" id="{E809573D-88A8-8D4C-A6A8-F4F33994A681}"/>
              </a:ext>
            </a:extLst>
          </p:cNvPr>
          <p:cNvSpPr/>
          <p:nvPr/>
        </p:nvSpPr>
        <p:spPr>
          <a:xfrm>
            <a:off x="0" y="5497095"/>
            <a:ext cx="12192000" cy="1360906"/>
          </a:xfrm>
          <a:prstGeom prst="triangle">
            <a:avLst>
              <a:gd name="adj" fmla="val 100000"/>
            </a:avLst>
          </a:prstGeom>
          <a:solidFill>
            <a:srgbClr val="E2B639"/>
          </a:solidFill>
          <a:ln>
            <a:solidFill>
              <a:srgbClr val="E2B6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2147E5-D134-7A49-AD46-196E0A5C8039}"/>
              </a:ext>
            </a:extLst>
          </p:cNvPr>
          <p:cNvSpPr txBox="1"/>
          <p:nvPr/>
        </p:nvSpPr>
        <p:spPr>
          <a:xfrm>
            <a:off x="778447" y="2760829"/>
            <a:ext cx="6833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>
                <a:latin typeface="Barlow" pitchFamily="2" charset="77"/>
              </a:rPr>
              <a:t>Ils ou elles nous ont déjà fait confiance</a:t>
            </a:r>
            <a:endParaRPr lang="fr-BE" sz="1600" dirty="0">
              <a:latin typeface="Barlow" pitchFamily="2" charset="77"/>
            </a:endParaRPr>
          </a:p>
          <a:p>
            <a:pPr lvl="0"/>
            <a:endParaRPr lang="fr-BE" sz="1600" dirty="0">
              <a:latin typeface="Barlow" pitchFamily="2" charset="77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3F7F2B-546E-3344-8332-FE0E2ADEE0B5}"/>
              </a:ext>
            </a:extLst>
          </p:cNvPr>
          <p:cNvSpPr txBox="1"/>
          <p:nvPr/>
        </p:nvSpPr>
        <p:spPr>
          <a:xfrm rot="21246715">
            <a:off x="7452214" y="5910312"/>
            <a:ext cx="3655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Barlow" pitchFamily="2" charset="77"/>
              </a:rPr>
              <a:t>Offre communication | campagne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4A1D53-4542-7A57-B9A1-3D5723E942A7}"/>
              </a:ext>
            </a:extLst>
          </p:cNvPr>
          <p:cNvSpPr txBox="1"/>
          <p:nvPr/>
        </p:nvSpPr>
        <p:spPr>
          <a:xfrm>
            <a:off x="778447" y="3229679"/>
            <a:ext cx="8410232" cy="2554545"/>
          </a:xfrm>
          <a:prstGeom prst="rect">
            <a:avLst/>
          </a:prstGeom>
          <a:noFill/>
        </p:spPr>
        <p:txBody>
          <a:bodyPr wrap="square" numCol="2" spcCol="144000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A</a:t>
            </a:r>
            <a:r>
              <a:rPr lang="fr-FR" sz="1600" dirty="0" err="1">
                <a:latin typeface="Barlow" pitchFamily="2" charset="77"/>
              </a:rPr>
              <a:t>lter</a:t>
            </a:r>
            <a:r>
              <a:rPr lang="fr-FR" sz="1600" dirty="0">
                <a:latin typeface="Barlow" pitchFamily="2" charset="77"/>
              </a:rPr>
              <a:t> Echos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APAQ-W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BEP Namur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Collectif 5C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Compagnie </a:t>
            </a:r>
            <a:r>
              <a:rPr lang="fr-FR" sz="1600" dirty="0" err="1">
                <a:latin typeface="Barlow" pitchFamily="2" charset="77"/>
              </a:rPr>
              <a:t>Adoc</a:t>
            </a:r>
            <a:endParaRPr lang="fr-FR" sz="1600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latin typeface="Barlow" pitchFamily="2" charset="77"/>
              </a:rPr>
              <a:t>Condromat</a:t>
            </a:r>
            <a:r>
              <a:rPr lang="fr-FR" sz="1600" dirty="0">
                <a:latin typeface="Barlow" pitchFamily="2" charset="77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latin typeface="Barlow" pitchFamily="2" charset="77"/>
              </a:rPr>
              <a:t>Ethiquable</a:t>
            </a:r>
            <a:endParaRPr lang="fr-FR" sz="1600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Festival </a:t>
            </a:r>
            <a:r>
              <a:rPr lang="fr-FR" sz="1600" dirty="0" err="1">
                <a:latin typeface="Barlow" pitchFamily="2" charset="77"/>
              </a:rPr>
              <a:t>Alimenterre</a:t>
            </a:r>
            <a:endParaRPr lang="fr-FR" sz="1600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Ferme des Arondes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Festival A travers champs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Festival Nourrir Bruxelles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Fian </a:t>
            </a:r>
            <a:r>
              <a:rPr lang="fr-FR" sz="1600" dirty="0" err="1">
                <a:latin typeface="Barlow" pitchFamily="2" charset="77"/>
              </a:rPr>
              <a:t>Belgium</a:t>
            </a:r>
            <a:endParaRPr lang="fr-FR" sz="1600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Concertes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Manger Demain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Oxfam Magasins du Monde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latin typeface="Barlow" pitchFamily="2" charset="77"/>
              </a:rPr>
              <a:t>Solidaris</a:t>
            </a:r>
            <a:endParaRPr lang="fr-FR" sz="1600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latin typeface="Barlow" pitchFamily="2" charset="77"/>
              </a:rPr>
              <a:t>Humundi</a:t>
            </a:r>
            <a:endParaRPr lang="fr-FR" sz="1600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Barlow" pitchFamily="2" charset="77"/>
              </a:rPr>
              <a:t>W.ALTER </a:t>
            </a:r>
            <a:endParaRPr lang="fr-BE" sz="1600" dirty="0">
              <a:latin typeface="Barlow" pitchFamily="2" charset="77"/>
            </a:endParaRPr>
          </a:p>
          <a:p>
            <a:endParaRPr lang="fr-FR" sz="1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0C445AF-D5A8-D1B1-BC9D-EA8EA2C0E367}"/>
              </a:ext>
            </a:extLst>
          </p:cNvPr>
          <p:cNvSpPr txBox="1"/>
          <p:nvPr/>
        </p:nvSpPr>
        <p:spPr>
          <a:xfrm>
            <a:off x="778447" y="888457"/>
            <a:ext cx="6131490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fr-BE" sz="1800" b="1" dirty="0">
                <a:latin typeface="Barlow" pitchFamily="2" charset="77"/>
              </a:rPr>
              <a:t>Tarifs</a:t>
            </a:r>
          </a:p>
          <a:p>
            <a:pPr lvl="0"/>
            <a:endParaRPr lang="fr-BE" sz="1800" dirty="0">
              <a:latin typeface="Barlow" pitchFamily="2" charset="77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800" dirty="0">
                <a:latin typeface="Barlow" pitchFamily="2" charset="77"/>
              </a:rPr>
              <a:t>1 publication : 500€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800" dirty="0">
                <a:latin typeface="Barlow" pitchFamily="2" charset="77"/>
              </a:rPr>
              <a:t>4 publications : 1.800€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800" dirty="0">
                <a:latin typeface="Barlow" pitchFamily="2" charset="77"/>
              </a:rPr>
              <a:t>Mise en page: 100€</a:t>
            </a:r>
          </a:p>
        </p:txBody>
      </p:sp>
      <p:pic>
        <p:nvPicPr>
          <p:cNvPr id="11" name="Image 10" descr="Une image contenant Police, texte, logo, Graphique&#10;&#10;Description générée automatiquement">
            <a:extLst>
              <a:ext uri="{FF2B5EF4-FFF2-40B4-BE49-F238E27FC236}">
                <a16:creationId xmlns:a16="http://schemas.microsoft.com/office/drawing/2014/main" id="{ADA5A555-B8FB-D6DA-22D6-0A083A04F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2508" y="512511"/>
            <a:ext cx="1409493" cy="61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00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>
            <a:extLst>
              <a:ext uri="{FF2B5EF4-FFF2-40B4-BE49-F238E27FC236}">
                <a16:creationId xmlns:a16="http://schemas.microsoft.com/office/drawing/2014/main" id="{E809573D-88A8-8D4C-A6A8-F4F33994A681}"/>
              </a:ext>
            </a:extLst>
          </p:cNvPr>
          <p:cNvSpPr/>
          <p:nvPr/>
        </p:nvSpPr>
        <p:spPr>
          <a:xfrm>
            <a:off x="0" y="5497095"/>
            <a:ext cx="12192000" cy="1360906"/>
          </a:xfrm>
          <a:prstGeom prst="triangle">
            <a:avLst>
              <a:gd name="adj" fmla="val 100000"/>
            </a:avLst>
          </a:prstGeom>
          <a:solidFill>
            <a:srgbClr val="E2B639"/>
          </a:solidFill>
          <a:ln>
            <a:solidFill>
              <a:srgbClr val="E2B6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2147E5-D134-7A49-AD46-196E0A5C8039}"/>
              </a:ext>
            </a:extLst>
          </p:cNvPr>
          <p:cNvSpPr txBox="1"/>
          <p:nvPr/>
        </p:nvSpPr>
        <p:spPr>
          <a:xfrm>
            <a:off x="972078" y="1632170"/>
            <a:ext cx="68339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>
                <a:latin typeface="Barlow" pitchFamily="2" charset="77"/>
              </a:rPr>
              <a:t>Mise en place d’un concours avec 10 abonnements à gagner </a:t>
            </a:r>
            <a:endParaRPr lang="fr-BE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fr-BE" sz="1600" dirty="0">
              <a:latin typeface="Barlow" pitchFamily="2" charset="77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fr-BE" sz="1600" kern="100" dirty="0">
                <a:effectLst/>
                <a:latin typeface="Barlow" pitchFamily="2" charset="77"/>
                <a:ea typeface="Aptos" panose="020B0004020202020204" pitchFamily="34" charset="0"/>
                <a:cs typeface="Times New Roman (Corps CS)"/>
              </a:rPr>
              <a:t>Pour gagner, les </a:t>
            </a:r>
            <a:r>
              <a:rPr lang="fr-BE" sz="1600" kern="100" dirty="0" err="1">
                <a:effectLst/>
                <a:latin typeface="Barlow" pitchFamily="2" charset="77"/>
                <a:ea typeface="Aptos" panose="020B0004020202020204" pitchFamily="34" charset="0"/>
                <a:cs typeface="Times New Roman (Corps CS)"/>
              </a:rPr>
              <a:t>participant·es</a:t>
            </a:r>
            <a:r>
              <a:rPr lang="fr-BE" sz="1600" kern="100" dirty="0">
                <a:effectLst/>
                <a:latin typeface="Barlow" pitchFamily="2" charset="77"/>
                <a:ea typeface="Aptos" panose="020B0004020202020204" pitchFamily="34" charset="0"/>
                <a:cs typeface="Times New Roman (Corps CS)"/>
              </a:rPr>
              <a:t> doivent répondre à une  question sur la campagne sur laquelle l’annonceur veut communiquer.</a:t>
            </a:r>
          </a:p>
          <a:p>
            <a:pPr lvl="0"/>
            <a:endParaRPr lang="fr-BE" sz="1600" kern="100" dirty="0">
              <a:effectLst/>
              <a:latin typeface="Barlow" pitchFamily="2" charset="77"/>
              <a:ea typeface="Aptos" panose="020B0004020202020204" pitchFamily="34" charset="0"/>
              <a:cs typeface="Times New Roman (Corps CS)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fr-BE" sz="1600" kern="100" dirty="0">
                <a:effectLst/>
                <a:latin typeface="Barlow" pitchFamily="2" charset="77"/>
                <a:ea typeface="Aptos" panose="020B0004020202020204" pitchFamily="34" charset="0"/>
                <a:cs typeface="Times New Roman (Corps CS)"/>
              </a:rPr>
              <a:t>Relais sur les réseaux et dans les NL de l’annonceur et de Tchak.</a:t>
            </a:r>
            <a:endParaRPr lang="fr-BE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39CB09-288A-C248-B523-4C40A67BBAFF}"/>
              </a:ext>
            </a:extLst>
          </p:cNvPr>
          <p:cNvSpPr txBox="1"/>
          <p:nvPr/>
        </p:nvSpPr>
        <p:spPr>
          <a:xfrm>
            <a:off x="972078" y="4543613"/>
            <a:ext cx="52892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>
                <a:latin typeface="Barlow" pitchFamily="2" charset="77"/>
              </a:rPr>
              <a:t>Ils nous ont déjà fait confiance</a:t>
            </a:r>
            <a:br>
              <a:rPr lang="fr-BE" sz="1600" b="1" dirty="0">
                <a:latin typeface="Barlow" pitchFamily="2" charset="77"/>
              </a:rPr>
            </a:br>
            <a:endParaRPr lang="fr-BE" sz="1600" b="1" dirty="0">
              <a:latin typeface="Barlow" pitchFamily="2" charset="77"/>
            </a:endParaRPr>
          </a:p>
          <a:p>
            <a:r>
              <a:rPr lang="fr-BE" sz="1600" dirty="0" err="1">
                <a:latin typeface="Barlow" pitchFamily="2" charset="77"/>
              </a:rPr>
              <a:t>Vervîcoop</a:t>
            </a:r>
            <a:r>
              <a:rPr lang="fr-BE" sz="1600" dirty="0">
                <a:latin typeface="Barlow" pitchFamily="2" charset="77"/>
              </a:rPr>
              <a:t>; Centre culturel d’</a:t>
            </a:r>
            <a:r>
              <a:rPr lang="fr-BE" sz="1600" dirty="0" err="1">
                <a:latin typeface="Barlow" pitchFamily="2" charset="77"/>
              </a:rPr>
              <a:t>Havelange</a:t>
            </a:r>
            <a:r>
              <a:rPr lang="fr-BE" sz="1600" dirty="0">
                <a:latin typeface="Barlow" pitchFamily="2" charset="77"/>
              </a:rPr>
              <a:t> ; Festival À travers champs; Bibliothèque d’Anderlecht; Festival 100% Rural</a:t>
            </a:r>
            <a:endParaRPr lang="fr-FR" sz="16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22C8BB-7142-9552-9183-F9C2C8123AC5}"/>
              </a:ext>
            </a:extLst>
          </p:cNvPr>
          <p:cNvSpPr txBox="1"/>
          <p:nvPr/>
        </p:nvSpPr>
        <p:spPr>
          <a:xfrm>
            <a:off x="972078" y="3424167"/>
            <a:ext cx="6358464" cy="8617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fr-BE" sz="1600" b="1" dirty="0">
                <a:latin typeface="Barlow" pitchFamily="2" charset="77"/>
              </a:rPr>
              <a:t>Atouts</a:t>
            </a:r>
          </a:p>
          <a:p>
            <a:pPr lvl="0"/>
            <a:endParaRPr lang="fr-BE" sz="1800" dirty="0">
              <a:latin typeface="Barlow" pitchFamily="2" charset="77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Aspect participatif et notoriété renforcée pour les deux partenaires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3AF605-7F99-7017-D2F9-CA491C942DE8}"/>
              </a:ext>
            </a:extLst>
          </p:cNvPr>
          <p:cNvSpPr txBox="1"/>
          <p:nvPr/>
        </p:nvSpPr>
        <p:spPr>
          <a:xfrm>
            <a:off x="961278" y="664304"/>
            <a:ext cx="5489625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Barlow" pitchFamily="2" charset="77"/>
              </a:rPr>
              <a:t>Proposition 2 : partenariat concours</a:t>
            </a:r>
          </a:p>
        </p:txBody>
      </p:sp>
      <p:pic>
        <p:nvPicPr>
          <p:cNvPr id="17" name="Image 16">
            <a:hlinkClick r:id="rId2"/>
            <a:extLst>
              <a:ext uri="{FF2B5EF4-FFF2-40B4-BE49-F238E27FC236}">
                <a16:creationId xmlns:a16="http://schemas.microsoft.com/office/drawing/2014/main" id="{1A1E4C41-D9B1-BCAC-C756-5F6A62E37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97409">
            <a:off x="7840187" y="1360683"/>
            <a:ext cx="3842168" cy="397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45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>
            <a:extLst>
              <a:ext uri="{FF2B5EF4-FFF2-40B4-BE49-F238E27FC236}">
                <a16:creationId xmlns:a16="http://schemas.microsoft.com/office/drawing/2014/main" id="{E809573D-88A8-8D4C-A6A8-F4F33994A681}"/>
              </a:ext>
            </a:extLst>
          </p:cNvPr>
          <p:cNvSpPr/>
          <p:nvPr/>
        </p:nvSpPr>
        <p:spPr>
          <a:xfrm>
            <a:off x="0" y="5497095"/>
            <a:ext cx="12192000" cy="1360906"/>
          </a:xfrm>
          <a:prstGeom prst="triangle">
            <a:avLst>
              <a:gd name="adj" fmla="val 100000"/>
            </a:avLst>
          </a:prstGeom>
          <a:solidFill>
            <a:srgbClr val="E2B639"/>
          </a:solidFill>
          <a:ln>
            <a:solidFill>
              <a:srgbClr val="E2B6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0B03F01-8D9C-5D44-B2FE-1F1C137965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3317" y="648849"/>
            <a:ext cx="1160664" cy="434736"/>
          </a:xfrm>
          <a:prstGeom prst="rect">
            <a:avLst/>
          </a:prstGeom>
        </p:spPr>
      </p:pic>
      <p:pic>
        <p:nvPicPr>
          <p:cNvPr id="3" name="Image 2">
            <a:hlinkClick r:id="rId3"/>
            <a:extLst>
              <a:ext uri="{FF2B5EF4-FFF2-40B4-BE49-F238E27FC236}">
                <a16:creationId xmlns:a16="http://schemas.microsoft.com/office/drawing/2014/main" id="{89A33E22-A5C1-E83D-6513-7B66D14FE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563" y="-55906"/>
            <a:ext cx="2624432" cy="37225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hlinkClick r:id="rId5"/>
            <a:extLst>
              <a:ext uri="{FF2B5EF4-FFF2-40B4-BE49-F238E27FC236}">
                <a16:creationId xmlns:a16="http://schemas.microsoft.com/office/drawing/2014/main" id="{B6D35A23-F43D-C515-C195-38DE89CD7D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23340">
            <a:off x="8918714" y="1697350"/>
            <a:ext cx="2503500" cy="31139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0206468-34DB-16C5-79ED-B1762D37B404}"/>
              </a:ext>
            </a:extLst>
          </p:cNvPr>
          <p:cNvSpPr txBox="1"/>
          <p:nvPr/>
        </p:nvSpPr>
        <p:spPr>
          <a:xfrm>
            <a:off x="961278" y="3992531"/>
            <a:ext cx="52892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>
                <a:latin typeface="Barlow" pitchFamily="2" charset="77"/>
              </a:rPr>
              <a:t>Ils nous ont déjà fait confiance</a:t>
            </a:r>
            <a:br>
              <a:rPr lang="fr-BE" sz="1600" b="1" dirty="0">
                <a:latin typeface="Barlow" pitchFamily="2" charset="77"/>
              </a:rPr>
            </a:br>
            <a:endParaRPr lang="fr-BE" sz="1600" b="1" dirty="0">
              <a:latin typeface="Barlow" pitchFamily="2" charset="77"/>
            </a:endParaRPr>
          </a:p>
          <a:p>
            <a:r>
              <a:rPr lang="fr-BE" sz="1600" dirty="0" err="1">
                <a:latin typeface="Barlow" pitchFamily="2" charset="77"/>
              </a:rPr>
              <a:t>Vervîcoop</a:t>
            </a:r>
            <a:r>
              <a:rPr lang="fr-BE" sz="1600" dirty="0">
                <a:latin typeface="Barlow" pitchFamily="2" charset="77"/>
              </a:rPr>
              <a:t>; Centre culturel d’</a:t>
            </a:r>
            <a:r>
              <a:rPr lang="fr-BE" sz="1600" dirty="0" err="1">
                <a:latin typeface="Barlow" pitchFamily="2" charset="77"/>
              </a:rPr>
              <a:t>Havelange</a:t>
            </a:r>
            <a:r>
              <a:rPr lang="fr-BE" sz="1600" dirty="0">
                <a:latin typeface="Barlow" pitchFamily="2" charset="77"/>
              </a:rPr>
              <a:t> ; Festival À travers champs; Bibliothèque d’Anderlecht; Festival 100% Rural</a:t>
            </a:r>
            <a:endParaRPr lang="fr-FR" sz="16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FFBB372-A477-4517-567B-97157D0556EF}"/>
              </a:ext>
            </a:extLst>
          </p:cNvPr>
          <p:cNvSpPr txBox="1"/>
          <p:nvPr/>
        </p:nvSpPr>
        <p:spPr>
          <a:xfrm>
            <a:off x="961278" y="1555384"/>
            <a:ext cx="3068876" cy="20005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fr-BE" sz="1600" b="1" dirty="0">
                <a:latin typeface="Barlow" pitchFamily="2" charset="77"/>
              </a:rPr>
              <a:t>Tarifs et réduction</a:t>
            </a:r>
          </a:p>
          <a:p>
            <a:pPr lvl="0"/>
            <a:endParaRPr lang="fr-BE" sz="1800" dirty="0">
              <a:latin typeface="Barlow" pitchFamily="2" charset="77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800" dirty="0">
                <a:latin typeface="Barlow" pitchFamily="2" charset="77"/>
              </a:rPr>
              <a:t>500 €</a:t>
            </a:r>
            <a:br>
              <a:rPr lang="fr-BE" sz="1800" dirty="0">
                <a:latin typeface="Barlow" pitchFamily="2" charset="77"/>
              </a:rPr>
            </a:br>
            <a:br>
              <a:rPr lang="fr-BE" sz="1800" dirty="0">
                <a:latin typeface="Barlow" pitchFamily="2" charset="77"/>
              </a:rPr>
            </a:br>
            <a:r>
              <a:rPr lang="fr-BE" sz="1800" dirty="0">
                <a:latin typeface="Barlow" pitchFamily="2" charset="77"/>
              </a:rPr>
              <a:t>Soit 100 euros de réduction par rapport au prix de 10 abonnements</a:t>
            </a:r>
          </a:p>
        </p:txBody>
      </p:sp>
      <p:pic>
        <p:nvPicPr>
          <p:cNvPr id="14" name="Image 13">
            <a:hlinkClick r:id="rId3"/>
            <a:extLst>
              <a:ext uri="{FF2B5EF4-FFF2-40B4-BE49-F238E27FC236}">
                <a16:creationId xmlns:a16="http://schemas.microsoft.com/office/drawing/2014/main" id="{01562E18-401B-39BF-C282-0AA5A6E0D3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0781" y="3753229"/>
            <a:ext cx="3132247" cy="31047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2992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>
            <a:extLst>
              <a:ext uri="{FF2B5EF4-FFF2-40B4-BE49-F238E27FC236}">
                <a16:creationId xmlns:a16="http://schemas.microsoft.com/office/drawing/2014/main" id="{E809573D-88A8-8D4C-A6A8-F4F33994A681}"/>
              </a:ext>
            </a:extLst>
          </p:cNvPr>
          <p:cNvSpPr/>
          <p:nvPr/>
        </p:nvSpPr>
        <p:spPr>
          <a:xfrm>
            <a:off x="0" y="5497095"/>
            <a:ext cx="12192000" cy="1360906"/>
          </a:xfrm>
          <a:prstGeom prst="triangle">
            <a:avLst>
              <a:gd name="adj" fmla="val 100000"/>
            </a:avLst>
          </a:prstGeom>
          <a:solidFill>
            <a:srgbClr val="E2B639"/>
          </a:solidFill>
          <a:ln>
            <a:solidFill>
              <a:srgbClr val="E2B6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2147E5-D134-7A49-AD46-196E0A5C8039}"/>
              </a:ext>
            </a:extLst>
          </p:cNvPr>
          <p:cNvSpPr txBox="1"/>
          <p:nvPr/>
        </p:nvSpPr>
        <p:spPr>
          <a:xfrm>
            <a:off x="972078" y="1632170"/>
            <a:ext cx="6833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dirty="0">
                <a:latin typeface="Barlow" pitchFamily="2" charset="77"/>
              </a:rPr>
              <a:t>Publication d’un publireportage + organisation d’un concours</a:t>
            </a:r>
            <a:endParaRPr lang="fr-BE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39CB09-288A-C248-B523-4C40A67BBAFF}"/>
              </a:ext>
            </a:extLst>
          </p:cNvPr>
          <p:cNvSpPr txBox="1"/>
          <p:nvPr/>
        </p:nvSpPr>
        <p:spPr>
          <a:xfrm>
            <a:off x="972078" y="4543613"/>
            <a:ext cx="5289209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BE" sz="1600" b="1" dirty="0">
                <a:latin typeface="Barlow" pitchFamily="2" charset="77"/>
              </a:rPr>
              <a:t>Tarif et réductions</a:t>
            </a:r>
          </a:p>
          <a:p>
            <a:endParaRPr lang="fr-BE" sz="1600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800 euros</a:t>
            </a:r>
            <a:br>
              <a:rPr lang="fr-BE" sz="1600" dirty="0">
                <a:latin typeface="Barlow" pitchFamily="2" charset="77"/>
              </a:rPr>
            </a:br>
            <a:r>
              <a:rPr lang="fr-BE" sz="1600" dirty="0">
                <a:latin typeface="Barlow" pitchFamily="2" charset="77"/>
              </a:rPr>
              <a:t>soit 100 euros de réduction sur les abonnements</a:t>
            </a:r>
            <a:r>
              <a:rPr lang="fr-FR" sz="1600" dirty="0">
                <a:latin typeface="Barlow" pitchFamily="2" charset="77"/>
              </a:rPr>
              <a:t> </a:t>
            </a:r>
            <a:br>
              <a:rPr lang="fr-FR" sz="1600" dirty="0">
                <a:latin typeface="Barlow" pitchFamily="2" charset="77"/>
              </a:rPr>
            </a:br>
            <a:r>
              <a:rPr lang="fr-FR" sz="1600" dirty="0">
                <a:latin typeface="Barlow" pitchFamily="2" charset="77"/>
              </a:rPr>
              <a:t>et 100 euros de réduction sur le publireportage</a:t>
            </a:r>
            <a:endParaRPr lang="fr-BE" sz="1600" dirty="0">
              <a:latin typeface="Barlow" pitchFamily="2" charset="77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22C8BB-7142-9552-9183-F9C2C8123AC5}"/>
              </a:ext>
            </a:extLst>
          </p:cNvPr>
          <p:cNvSpPr txBox="1"/>
          <p:nvPr/>
        </p:nvSpPr>
        <p:spPr>
          <a:xfrm>
            <a:off x="961278" y="2467662"/>
            <a:ext cx="6420052" cy="16004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fr-BE" sz="1600" b="1" dirty="0">
                <a:latin typeface="Barlow" pitchFamily="2" charset="77"/>
              </a:rPr>
              <a:t>Atouts</a:t>
            </a:r>
          </a:p>
          <a:p>
            <a:pPr lvl="0"/>
            <a:endParaRPr lang="fr-BE" sz="1800" dirty="0">
              <a:latin typeface="Barlow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Cadre engageant (revue et impression de qualité)</a:t>
            </a:r>
            <a:br>
              <a:rPr lang="fr-BE" sz="1600" dirty="0">
                <a:latin typeface="Barlow" pitchFamily="2" charset="77"/>
              </a:rPr>
            </a:br>
            <a:r>
              <a:rPr lang="fr-BE" sz="1600" dirty="0">
                <a:latin typeface="Barlow" pitchFamily="2" charset="77"/>
              </a:rPr>
              <a:t>et vrai intérêt de lecture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sz="1600" dirty="0">
                <a:latin typeface="Barlow" pitchFamily="2" charset="77"/>
              </a:rPr>
              <a:t>Aspect participatif et notoriété renforcée pour les deux partenaires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BE" sz="1600" dirty="0">
              <a:latin typeface="Barlow" pitchFamily="2" charset="77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3AF605-7F99-7017-D2F9-CA491C942DE8}"/>
              </a:ext>
            </a:extLst>
          </p:cNvPr>
          <p:cNvSpPr txBox="1"/>
          <p:nvPr/>
        </p:nvSpPr>
        <p:spPr>
          <a:xfrm>
            <a:off x="961278" y="664304"/>
            <a:ext cx="7907149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Barlow" pitchFamily="2" charset="77"/>
              </a:rPr>
              <a:t>Proposition 3 : publireportage + partenariat concours</a:t>
            </a:r>
          </a:p>
        </p:txBody>
      </p:sp>
      <p:pic>
        <p:nvPicPr>
          <p:cNvPr id="17" name="Image 16">
            <a:hlinkClick r:id="rId2"/>
            <a:extLst>
              <a:ext uri="{FF2B5EF4-FFF2-40B4-BE49-F238E27FC236}">
                <a16:creationId xmlns:a16="http://schemas.microsoft.com/office/drawing/2014/main" id="{1A1E4C41-D9B1-BCAC-C756-5F6A62E37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270" y="3074298"/>
            <a:ext cx="3393452" cy="35092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868B76-9DF9-E80A-0DF3-560311F11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6274">
            <a:off x="9263773" y="213068"/>
            <a:ext cx="2361274" cy="3515311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6608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>
            <a:extLst>
              <a:ext uri="{FF2B5EF4-FFF2-40B4-BE49-F238E27FC236}">
                <a16:creationId xmlns:a16="http://schemas.microsoft.com/office/drawing/2014/main" id="{E809573D-88A8-8D4C-A6A8-F4F33994A681}"/>
              </a:ext>
            </a:extLst>
          </p:cNvPr>
          <p:cNvSpPr/>
          <p:nvPr/>
        </p:nvSpPr>
        <p:spPr>
          <a:xfrm>
            <a:off x="0" y="5497095"/>
            <a:ext cx="12192000" cy="1360906"/>
          </a:xfrm>
          <a:prstGeom prst="triangle">
            <a:avLst>
              <a:gd name="adj" fmla="val 100000"/>
            </a:avLst>
          </a:prstGeom>
          <a:solidFill>
            <a:srgbClr val="E2B639"/>
          </a:solidFill>
          <a:ln>
            <a:solidFill>
              <a:srgbClr val="E2B6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22147E5-D134-7A49-AD46-196E0A5C8039}"/>
              </a:ext>
            </a:extLst>
          </p:cNvPr>
          <p:cNvSpPr txBox="1"/>
          <p:nvPr/>
        </p:nvSpPr>
        <p:spPr>
          <a:xfrm>
            <a:off x="4824113" y="3127518"/>
            <a:ext cx="254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>
                <a:latin typeface="Barlow" pitchFamily="2" charset="77"/>
              </a:rPr>
              <a:t>Annick </a:t>
            </a:r>
            <a:r>
              <a:rPr lang="fr-BE" sz="1600" b="1" dirty="0" err="1">
                <a:latin typeface="Barlow" pitchFamily="2" charset="77"/>
              </a:rPr>
              <a:t>Dudouet</a:t>
            </a:r>
            <a:endParaRPr lang="fr-BE" sz="1600" b="1" dirty="0">
              <a:latin typeface="Barlow" pitchFamily="2" charset="77"/>
            </a:endParaRPr>
          </a:p>
          <a:p>
            <a:endParaRPr lang="fr-BE" sz="1600" b="1" kern="100" dirty="0">
              <a:effectLst/>
              <a:latin typeface="Barlow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kern="100" dirty="0">
                <a:latin typeface="Barlow" pitchFamily="2" charset="77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info@tchak.be</a:t>
            </a:r>
            <a:endParaRPr lang="fr-BE" sz="1600" kern="100" dirty="0">
              <a:latin typeface="Barlow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600" kern="100" dirty="0">
              <a:latin typeface="Barlow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kern="100" dirty="0">
                <a:latin typeface="Barlow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0479 27 01 26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3AF605-7F99-7017-D2F9-CA491C942DE8}"/>
              </a:ext>
            </a:extLst>
          </p:cNvPr>
          <p:cNvSpPr txBox="1"/>
          <p:nvPr/>
        </p:nvSpPr>
        <p:spPr>
          <a:xfrm>
            <a:off x="2142425" y="2293889"/>
            <a:ext cx="7907149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Barlow" pitchFamily="2" charset="77"/>
              </a:rPr>
              <a:t>contact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0A8810-BFAA-155E-33EC-2593599DCF04}"/>
              </a:ext>
            </a:extLst>
          </p:cNvPr>
          <p:cNvSpPr txBox="1"/>
          <p:nvPr/>
        </p:nvSpPr>
        <p:spPr>
          <a:xfrm rot="21246715">
            <a:off x="7452214" y="5910312"/>
            <a:ext cx="3655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50000"/>
                  </a:schemeClr>
                </a:solidFill>
                <a:latin typeface="Barlow" pitchFamily="2" charset="77"/>
              </a:rPr>
              <a:t>Offre communication | campagne</a:t>
            </a:r>
          </a:p>
        </p:txBody>
      </p:sp>
      <p:pic>
        <p:nvPicPr>
          <p:cNvPr id="10" name="Image 9" descr="Une image contenant Police, texte, logo, Graphique&#10;&#10;Description générée automatiquement">
            <a:extLst>
              <a:ext uri="{FF2B5EF4-FFF2-40B4-BE49-F238E27FC236}">
                <a16:creationId xmlns:a16="http://schemas.microsoft.com/office/drawing/2014/main" id="{D8334758-F0B5-03B8-FB74-B10DA711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2508" y="512511"/>
            <a:ext cx="1409493" cy="61345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19EA5EF-3352-AB98-0337-F45E4C942153}"/>
              </a:ext>
            </a:extLst>
          </p:cNvPr>
          <p:cNvSpPr txBox="1"/>
          <p:nvPr/>
        </p:nvSpPr>
        <p:spPr>
          <a:xfrm>
            <a:off x="4568780" y="4583582"/>
            <a:ext cx="305443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hlinkClick r:id="rId4"/>
              </a:rPr>
              <a:t>www.tchak.be</a:t>
            </a:r>
            <a:endParaRPr lang="fr-FR" sz="2800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30015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714</Words>
  <Application>Microsoft Macintosh PowerPoint</Application>
  <PresentationFormat>Grand écran</PresentationFormat>
  <Paragraphs>118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Aptos</vt:lpstr>
      <vt:lpstr>Arial</vt:lpstr>
      <vt:lpstr>Barlow</vt:lpstr>
      <vt:lpstr>Calibri</vt:lpstr>
      <vt:lpstr>Calibri Light</vt:lpstr>
      <vt:lpstr>Symbol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Yves Raisiere</dc:creator>
  <cp:lastModifiedBy>Yves Raisiere</cp:lastModifiedBy>
  <cp:revision>5</cp:revision>
  <dcterms:created xsi:type="dcterms:W3CDTF">2022-03-30T10:28:31Z</dcterms:created>
  <dcterms:modified xsi:type="dcterms:W3CDTF">2024-04-18T09:51:00Z</dcterms:modified>
</cp:coreProperties>
</file>